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2"/>
  </p:handoutMasterIdLst>
  <p:sldIdLst>
    <p:sldId id="261" r:id="rId2"/>
    <p:sldId id="306" r:id="rId3"/>
    <p:sldId id="258" r:id="rId4"/>
    <p:sldId id="296" r:id="rId5"/>
    <p:sldId id="260" r:id="rId6"/>
    <p:sldId id="331" r:id="rId7"/>
    <p:sldId id="339" r:id="rId8"/>
    <p:sldId id="266" r:id="rId9"/>
    <p:sldId id="345" r:id="rId10"/>
    <p:sldId id="344" r:id="rId11"/>
    <p:sldId id="262" r:id="rId12"/>
    <p:sldId id="267" r:id="rId13"/>
    <p:sldId id="294" r:id="rId14"/>
    <p:sldId id="279" r:id="rId15"/>
    <p:sldId id="268" r:id="rId16"/>
    <p:sldId id="282" r:id="rId17"/>
    <p:sldId id="271" r:id="rId18"/>
    <p:sldId id="318" r:id="rId19"/>
    <p:sldId id="286" r:id="rId20"/>
    <p:sldId id="281" r:id="rId21"/>
    <p:sldId id="287" r:id="rId22"/>
    <p:sldId id="288" r:id="rId23"/>
    <p:sldId id="319" r:id="rId24"/>
    <p:sldId id="334" r:id="rId25"/>
    <p:sldId id="320" r:id="rId26"/>
    <p:sldId id="321" r:id="rId27"/>
    <p:sldId id="263" r:id="rId28"/>
    <p:sldId id="307" r:id="rId29"/>
    <p:sldId id="302" r:id="rId30"/>
    <p:sldId id="322" r:id="rId31"/>
    <p:sldId id="264" r:id="rId32"/>
    <p:sldId id="324" r:id="rId33"/>
    <p:sldId id="325" r:id="rId34"/>
    <p:sldId id="377" r:id="rId35"/>
    <p:sldId id="379" r:id="rId36"/>
    <p:sldId id="380" r:id="rId37"/>
    <p:sldId id="349" r:id="rId38"/>
    <p:sldId id="335" r:id="rId39"/>
    <p:sldId id="317" r:id="rId40"/>
    <p:sldId id="348" r:id="rId41"/>
    <p:sldId id="304" r:id="rId42"/>
    <p:sldId id="293" r:id="rId43"/>
    <p:sldId id="274" r:id="rId44"/>
    <p:sldId id="311" r:id="rId45"/>
    <p:sldId id="312" r:id="rId46"/>
    <p:sldId id="314" r:id="rId47"/>
    <p:sldId id="292" r:id="rId48"/>
    <p:sldId id="289" r:id="rId49"/>
    <p:sldId id="276" r:id="rId50"/>
    <p:sldId id="309" r:id="rId51"/>
    <p:sldId id="290" r:id="rId52"/>
    <p:sldId id="291" r:id="rId53"/>
    <p:sldId id="316" r:id="rId54"/>
    <p:sldId id="346" r:id="rId55"/>
    <p:sldId id="295" r:id="rId56"/>
    <p:sldId id="338" r:id="rId57"/>
    <p:sldId id="330" r:id="rId58"/>
    <p:sldId id="297" r:id="rId59"/>
    <p:sldId id="257" r:id="rId60"/>
    <p:sldId id="259" r:id="rId6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4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9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19E58-2323-45CD-8C2A-2DB73BB5B261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10B8F-1C37-4F0F-800F-5EA262ED19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217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470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525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036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134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296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702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359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61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858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048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276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6C63-4000-4A92-8A39-758A3982456C}" type="datetimeFigureOut">
              <a:rPr lang="da-DK" smtClean="0"/>
              <a:t>04-03-2016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4DB72-0B42-480E-B9E4-284F086734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94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b="1" dirty="0">
                <a:solidFill>
                  <a:srgbClr val="0070C0"/>
                </a:solidFill>
              </a:rPr>
              <a:t>Dagsorden </a:t>
            </a:r>
            <a:br>
              <a:rPr lang="da-DK" b="1" dirty="0">
                <a:solidFill>
                  <a:srgbClr val="0070C0"/>
                </a:solidFill>
              </a:rPr>
            </a:br>
            <a:r>
              <a:rPr lang="da-DK" b="1" dirty="0">
                <a:solidFill>
                  <a:srgbClr val="0070C0"/>
                </a:solidFill>
              </a:rPr>
              <a:t>Øvre Suså Vandløbslaug</a:t>
            </a:r>
            <a:br>
              <a:rPr lang="da-DK" b="1" dirty="0">
                <a:solidFill>
                  <a:srgbClr val="0070C0"/>
                </a:solidFill>
              </a:rPr>
            </a:br>
            <a:r>
              <a:rPr lang="da-DK" b="1" dirty="0">
                <a:solidFill>
                  <a:srgbClr val="0070C0"/>
                </a:solidFill>
              </a:rPr>
              <a:t>Generalforsamling 3. marts 2016 </a:t>
            </a:r>
            <a:br>
              <a:rPr lang="da-DK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>
              <a:solidFill>
                <a:srgbClr val="0070C0"/>
              </a:solidFill>
            </a:endParaRPr>
          </a:p>
          <a:p>
            <a:r>
              <a:rPr lang="da-DK" dirty="0"/>
              <a:t>Kl. 18-19: Spisning.</a:t>
            </a:r>
          </a:p>
          <a:p>
            <a:r>
              <a:rPr lang="da-DK" dirty="0"/>
              <a:t>19-20: Generalforsamlingens, dagsorden ifølge vedtægterne.</a:t>
            </a:r>
          </a:p>
          <a:p>
            <a:r>
              <a:rPr lang="da-DK" dirty="0"/>
              <a:t>Kl. 20.00 til 20.45 : Kommunens syn på Suså’ens behov for vandafledning i lyset af klima- og samfundsudvikling v/Søren Madsen,      Næstved Kommune</a:t>
            </a:r>
          </a:p>
          <a:p>
            <a:r>
              <a:rPr lang="da-DK" dirty="0"/>
              <a:t>Kl. 20.45 til 21.00: Debat - medlemmerne har ordet - afslutning.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458" y="5926050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81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77" y="0"/>
            <a:ext cx="9527459" cy="684170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0942" y="6311303"/>
            <a:ext cx="95105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3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0477" y="-394800"/>
            <a:ext cx="13433591" cy="64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44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916" y="6286507"/>
            <a:ext cx="1033083" cy="57149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5" y="-1"/>
            <a:ext cx="12192000" cy="619876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90050" y="196334"/>
            <a:ext cx="130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27/12/2015</a:t>
            </a:r>
          </a:p>
        </p:txBody>
      </p:sp>
    </p:spTree>
    <p:extLst>
      <p:ext uri="{BB962C8B-B14F-4D97-AF65-F5344CB8AC3E}">
        <p14:creationId xmlns:p14="http://schemas.microsoft.com/office/powerpoint/2010/main" val="2032802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0800000" flipV="1">
            <a:off x="0" y="1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da-DK" b="1" u="sng" dirty="0">
                <a:solidFill>
                  <a:srgbClr val="00B0F0"/>
                </a:solidFill>
              </a:rPr>
              <a:t>En generel klimasikring af vore vandløb,</a:t>
            </a:r>
            <a:br>
              <a:rPr lang="da-DK" b="1" u="sng" dirty="0">
                <a:solidFill>
                  <a:srgbClr val="00B0F0"/>
                </a:solidFill>
              </a:rPr>
            </a:br>
            <a:r>
              <a:rPr lang="da-DK" b="1" u="sng" dirty="0">
                <a:solidFill>
                  <a:srgbClr val="00B0F0"/>
                </a:solidFill>
              </a:rPr>
              <a:t>dvs. opjustering af vandløbenes vandafledningsevne?</a:t>
            </a:r>
            <a:br>
              <a:rPr lang="da-DK" dirty="0"/>
            </a:br>
            <a:r>
              <a:rPr lang="da-DK" sz="2400" dirty="0"/>
              <a:t>det sker ikke i forbindelse med 2. generations vandplanerer, </a:t>
            </a:r>
            <a:br>
              <a:rPr lang="da-DK" sz="2400" dirty="0"/>
            </a:br>
            <a:r>
              <a:rPr lang="da-DK" sz="2400" b="1" u="sng" dirty="0"/>
              <a:t>sker det i forbindelse med 3. generation vandplaner 2021-2026 ?</a:t>
            </a:r>
            <a:br>
              <a:rPr lang="da-DK" sz="2400" b="1" u="sng" dirty="0"/>
            </a:br>
            <a:br>
              <a:rPr lang="da-DK" sz="2400" b="1" u="sng" dirty="0"/>
            </a:br>
            <a:r>
              <a:rPr lang="da-DK" sz="3600" b="1" u="sng" dirty="0"/>
              <a:t>Men!</a:t>
            </a:r>
            <a:br>
              <a:rPr lang="da-DK" sz="3600" b="1" u="sng" dirty="0"/>
            </a:br>
            <a:br>
              <a:rPr lang="da-DK" sz="2400" b="1" u="sng" dirty="0"/>
            </a:br>
            <a:r>
              <a:rPr lang="da-DK" sz="3600" b="1" u="sng" dirty="0"/>
              <a:t>Det er ikke nødvendigt</a:t>
            </a:r>
            <a:br>
              <a:rPr lang="da-DK" sz="3600" b="1" u="sng" dirty="0"/>
            </a:br>
            <a:r>
              <a:rPr lang="da-DK" sz="3600" b="1" u="sng" dirty="0"/>
              <a:t>” der er jo klare regler for vandløbene”</a:t>
            </a:r>
            <a:br>
              <a:rPr lang="da-DK" sz="3600" b="1" u="sng" dirty="0"/>
            </a:br>
            <a:r>
              <a:rPr lang="da-DK" sz="3600" b="1" u="sng" dirty="0"/>
              <a:t>lodsejerne kan jo bare starte reguleringssager</a:t>
            </a:r>
            <a:br>
              <a:rPr lang="da-DK" sz="3600" b="1" u="sng" dirty="0"/>
            </a:br>
            <a:br>
              <a:rPr lang="da-DK" sz="3600" b="1" u="sng" dirty="0"/>
            </a:br>
            <a:endParaRPr lang="da-DK" sz="3600" b="1" u="sng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574" y="6310184"/>
            <a:ext cx="990285" cy="5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1859340"/>
            <a:ext cx="12192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u="sng" dirty="0">
                <a:solidFill>
                  <a:srgbClr val="0070C0"/>
                </a:solidFill>
              </a:rPr>
              <a:t>Det er Frustrerende!</a:t>
            </a:r>
          </a:p>
          <a:p>
            <a:pPr algn="ctr"/>
            <a:endParaRPr lang="da-DK" sz="4400" b="1" u="sng" dirty="0">
              <a:solidFill>
                <a:srgbClr val="0070C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sz="2800" b="1" u="sng" dirty="0">
                <a:solidFill>
                  <a:srgbClr val="00B0F0"/>
                </a:solidFill>
              </a:rPr>
              <a:t>At alle erkender at klimaet ændre sig.</a:t>
            </a:r>
          </a:p>
          <a:p>
            <a:pPr algn="ctr"/>
            <a:r>
              <a:rPr lang="da-DK" sz="2800" dirty="0"/>
              <a:t>• At forskerne kan beregne konsekvenserne af klimaets udvikling.</a:t>
            </a:r>
          </a:p>
          <a:p>
            <a:pPr algn="ctr"/>
            <a:r>
              <a:rPr lang="da-DK" sz="2800" dirty="0"/>
              <a:t>• At der efter 2007 er udbetalt et tocifret milliarder i erstatning.</a:t>
            </a:r>
          </a:p>
          <a:p>
            <a:pPr algn="ctr"/>
            <a:r>
              <a:rPr lang="da-DK" sz="2800" dirty="0"/>
              <a:t>• At der sker en tiltagende drukning og forsumpning af vandløbs oplande.</a:t>
            </a:r>
          </a:p>
          <a:p>
            <a:pPr algn="ctr"/>
            <a:r>
              <a:rPr lang="da-DK" sz="2800" b="1" dirty="0">
                <a:solidFill>
                  <a:srgbClr val="0070C0"/>
                </a:solidFill>
              </a:rPr>
              <a:t>Og</a:t>
            </a:r>
          </a:p>
          <a:p>
            <a:pPr algn="ctr"/>
            <a:r>
              <a:rPr lang="da-DK" sz="2800" dirty="0"/>
              <a:t>At der ikke landspolitisk iværksættes opjustering af vore vandløbs vandafledningsevne</a:t>
            </a:r>
            <a:r>
              <a:rPr lang="da-DK" dirty="0"/>
              <a:t>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316" y="247962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02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42" y="0"/>
            <a:ext cx="11537216" cy="7536875"/>
          </a:xfrm>
          <a:prstGeom prst="rect">
            <a:avLst/>
          </a:prstGeom>
        </p:spPr>
      </p:pic>
      <p:sp>
        <p:nvSpPr>
          <p:cNvPr id="3" name="Nedadgående pil 2"/>
          <p:cNvSpPr/>
          <p:nvPr/>
        </p:nvSpPr>
        <p:spPr>
          <a:xfrm>
            <a:off x="6336631" y="215750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Nedadgående pil 3"/>
          <p:cNvSpPr/>
          <p:nvPr/>
        </p:nvSpPr>
        <p:spPr>
          <a:xfrm>
            <a:off x="9697452" y="117909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223" y="0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41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00" y="-15863"/>
            <a:ext cx="9165148" cy="687386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0759316" y="167960"/>
            <a:ext cx="1432684" cy="6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4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2696"/>
            <a:ext cx="12741638" cy="716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1859340"/>
            <a:ext cx="12192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u="sng" dirty="0">
                <a:solidFill>
                  <a:srgbClr val="0070C0"/>
                </a:solidFill>
              </a:rPr>
              <a:t>Det er Frustrerende!</a:t>
            </a:r>
          </a:p>
          <a:p>
            <a:pPr algn="ctr"/>
            <a:endParaRPr lang="da-DK" sz="4400" b="1" u="sng" dirty="0">
              <a:solidFill>
                <a:srgbClr val="0070C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sz="2800" dirty="0"/>
              <a:t>At alle erkender at klimaet ændre sig.</a:t>
            </a:r>
          </a:p>
          <a:p>
            <a:pPr algn="ctr"/>
            <a:r>
              <a:rPr lang="da-DK" sz="2800" dirty="0"/>
              <a:t>• </a:t>
            </a:r>
            <a:r>
              <a:rPr lang="da-DK" sz="2800" u="sng" dirty="0">
                <a:solidFill>
                  <a:srgbClr val="00B0F0"/>
                </a:solidFill>
              </a:rPr>
              <a:t>At forskerne kan beregne konsekvenserne af klimaets udvikling.</a:t>
            </a:r>
          </a:p>
          <a:p>
            <a:pPr algn="ctr"/>
            <a:r>
              <a:rPr lang="da-DK" sz="2800" dirty="0"/>
              <a:t>• At der efter 2007 er udbetalt et tocifret milliarder i erstatning.</a:t>
            </a:r>
          </a:p>
          <a:p>
            <a:pPr algn="ctr"/>
            <a:r>
              <a:rPr lang="da-DK" sz="2800" dirty="0"/>
              <a:t>• At der sker en tiltagende drukning og forsumpning af vandløbs oplande.</a:t>
            </a:r>
          </a:p>
          <a:p>
            <a:pPr algn="ctr"/>
            <a:r>
              <a:rPr lang="da-DK" sz="2800" b="1" dirty="0">
                <a:solidFill>
                  <a:srgbClr val="0070C0"/>
                </a:solidFill>
              </a:rPr>
              <a:t>Og</a:t>
            </a:r>
          </a:p>
          <a:p>
            <a:pPr algn="ctr"/>
            <a:r>
              <a:rPr lang="da-DK" sz="2800" dirty="0"/>
              <a:t>Landspolitikerne ikke iværksætter opjustering af vore vandløbs vandafledningsevne ved lov</a:t>
            </a:r>
            <a:r>
              <a:rPr lang="da-DK" dirty="0"/>
              <a:t>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316" y="164834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82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17" y="-9284"/>
            <a:ext cx="8752419" cy="686728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0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7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4" y="13520"/>
            <a:ext cx="5183105" cy="685416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8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49" y="-653017"/>
            <a:ext cx="10693438" cy="802008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388" y="160405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036" y="21116"/>
            <a:ext cx="9282597" cy="683688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21116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02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93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09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1859340"/>
            <a:ext cx="12192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u="sng" dirty="0">
                <a:solidFill>
                  <a:srgbClr val="0070C0"/>
                </a:solidFill>
              </a:rPr>
              <a:t>Det er Frustrerende!</a:t>
            </a:r>
          </a:p>
          <a:p>
            <a:pPr algn="ctr"/>
            <a:endParaRPr lang="da-DK" sz="4400" b="1" u="sng" dirty="0">
              <a:solidFill>
                <a:srgbClr val="0070C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sz="2800" dirty="0"/>
              <a:t>At alle erkender at klimaet ændre sig.</a:t>
            </a:r>
          </a:p>
          <a:p>
            <a:pPr algn="ctr"/>
            <a:r>
              <a:rPr lang="da-DK" sz="2800" dirty="0"/>
              <a:t>• At forskerne kan beregne konsekvenserne af klimaets udvikling.</a:t>
            </a:r>
          </a:p>
          <a:p>
            <a:pPr algn="ctr"/>
            <a:r>
              <a:rPr lang="da-DK" sz="2800" b="1" u="sng" dirty="0">
                <a:solidFill>
                  <a:srgbClr val="00B0F0"/>
                </a:solidFill>
              </a:rPr>
              <a:t>• At der efter 2007 er udbetalt et tocifret milliarder i erstatning.</a:t>
            </a:r>
          </a:p>
          <a:p>
            <a:pPr algn="ctr"/>
            <a:r>
              <a:rPr lang="da-DK" sz="2800" dirty="0"/>
              <a:t>• At der sker en tiltagende drukning og forsumpning af vandløbs oplande.</a:t>
            </a:r>
          </a:p>
          <a:p>
            <a:pPr algn="ctr"/>
            <a:r>
              <a:rPr lang="da-DK" sz="2800" b="1" dirty="0">
                <a:solidFill>
                  <a:srgbClr val="0070C0"/>
                </a:solidFill>
              </a:rPr>
              <a:t>Og</a:t>
            </a:r>
          </a:p>
          <a:p>
            <a:pPr algn="ctr"/>
            <a:r>
              <a:rPr lang="da-DK" sz="2800" dirty="0"/>
              <a:t>Landspolitikerne ikke iværksætter opjustering af vore vandløbs vandafledningsevne ved lov</a:t>
            </a:r>
            <a:r>
              <a:rPr lang="da-DK" dirty="0"/>
              <a:t>.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316" y="0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00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566737"/>
            <a:ext cx="11900102" cy="5930316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813" y="84620"/>
            <a:ext cx="1127699" cy="6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51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892" y="140765"/>
            <a:ext cx="6430220" cy="488754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941" y="140765"/>
            <a:ext cx="6415059" cy="512078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784" y="6143710"/>
            <a:ext cx="1291216" cy="7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59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1859340"/>
            <a:ext cx="12192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u="sng" dirty="0">
                <a:solidFill>
                  <a:srgbClr val="0070C0"/>
                </a:solidFill>
              </a:rPr>
              <a:t>Det er Frustrerende!</a:t>
            </a:r>
          </a:p>
          <a:p>
            <a:pPr algn="ctr"/>
            <a:endParaRPr lang="da-DK" sz="4400" b="1" u="sng" dirty="0">
              <a:solidFill>
                <a:srgbClr val="0070C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sz="2800" dirty="0"/>
              <a:t>At alle erkender at klimaet ændre sig.</a:t>
            </a:r>
          </a:p>
          <a:p>
            <a:pPr algn="ctr"/>
            <a:r>
              <a:rPr lang="da-DK" sz="2800" dirty="0"/>
              <a:t>• At forskerne kan beregne konsekvenserne af klimaets udvikling.</a:t>
            </a:r>
          </a:p>
          <a:p>
            <a:pPr algn="ctr"/>
            <a:r>
              <a:rPr lang="da-DK" sz="2800" dirty="0"/>
              <a:t>• At der efter 2007 er udbetalt et tocifret milliarder i erstatning.</a:t>
            </a:r>
          </a:p>
          <a:p>
            <a:pPr algn="ctr"/>
            <a:r>
              <a:rPr lang="da-DK" sz="2800" b="1" u="sng" dirty="0">
                <a:solidFill>
                  <a:srgbClr val="00B0F0"/>
                </a:solidFill>
              </a:rPr>
              <a:t>• At der sker en tiltagende drukning og forsumpning af vandløbs oplande.</a:t>
            </a:r>
          </a:p>
          <a:p>
            <a:pPr algn="ctr"/>
            <a:r>
              <a:rPr lang="da-DK" sz="2800" b="1" dirty="0"/>
              <a:t>Og</a:t>
            </a:r>
          </a:p>
          <a:p>
            <a:pPr algn="ctr"/>
            <a:r>
              <a:rPr lang="da-DK" sz="2800" dirty="0"/>
              <a:t>Landspolitikerne ikke iværksætter opjustering af vore vandløbs vandafledningsevne ved lov</a:t>
            </a:r>
            <a:r>
              <a:rPr lang="da-DK" dirty="0"/>
              <a:t>.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688" y="6215572"/>
            <a:ext cx="1161312" cy="6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9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3797"/>
            <a:ext cx="12192000" cy="685190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52401" y="-598713"/>
            <a:ext cx="667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27/12/2015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230" y="6329695"/>
            <a:ext cx="950770" cy="5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84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47" y="0"/>
            <a:ext cx="8905505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378598"/>
            <a:ext cx="1432684" cy="47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64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53" y="1669511"/>
            <a:ext cx="11345567" cy="2932469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327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9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594" y="6065451"/>
            <a:ext cx="1432684" cy="79254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135085" y="-107454"/>
            <a:ext cx="6945087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b="1" u="sng" dirty="0"/>
              <a:t>Kl. 19.00 til 20.00 </a:t>
            </a:r>
          </a:p>
          <a:p>
            <a:pPr algn="ctr"/>
            <a:r>
              <a:rPr lang="da-DK" sz="2400" b="1" u="sng" dirty="0"/>
              <a:t> </a:t>
            </a:r>
            <a:r>
              <a:rPr lang="da-DK" sz="2400" b="1" u="sng" dirty="0">
                <a:solidFill>
                  <a:srgbClr val="0070C0"/>
                </a:solidFill>
              </a:rPr>
              <a:t>Generalforsamlingens dagsorden ifølge vedtægterne:</a:t>
            </a:r>
          </a:p>
          <a:p>
            <a:r>
              <a:rPr lang="da-DK" dirty="0"/>
              <a:t>•	</a:t>
            </a:r>
            <a:r>
              <a:rPr lang="da-DK" b="1" dirty="0"/>
              <a:t>Velkomst ved formand.</a:t>
            </a:r>
          </a:p>
          <a:p>
            <a:r>
              <a:rPr lang="da-DK" b="1" dirty="0"/>
              <a:t>•	Valg af dirigent og referent.</a:t>
            </a:r>
          </a:p>
          <a:p>
            <a:r>
              <a:rPr lang="da-DK" b="1" dirty="0"/>
              <a:t>•	Valg af stemmetællere.</a:t>
            </a:r>
          </a:p>
          <a:p>
            <a:r>
              <a:rPr lang="da-DK" b="1" dirty="0"/>
              <a:t>•	Bestyrelsens beretning.</a:t>
            </a:r>
          </a:p>
          <a:p>
            <a:r>
              <a:rPr lang="da-DK" b="1" dirty="0"/>
              <a:t>•	Indkomne forslag behandles.</a:t>
            </a:r>
          </a:p>
          <a:p>
            <a:r>
              <a:rPr lang="da-DK" b="1" dirty="0"/>
              <a:t>•	Forelæggelse af det reviderede regnskab til godkendelse.</a:t>
            </a:r>
          </a:p>
          <a:p>
            <a:r>
              <a:rPr lang="da-DK" b="1" dirty="0"/>
              <a:t>•	Forelæggelse af budget og fastsættelse af kontingent.</a:t>
            </a:r>
          </a:p>
          <a:p>
            <a:r>
              <a:rPr lang="da-DK" b="1" dirty="0"/>
              <a:t>•	Valg af bestyrelse og suppleanter:</a:t>
            </a:r>
          </a:p>
          <a:p>
            <a:r>
              <a:rPr lang="da-DK" sz="2400" b="1" dirty="0"/>
              <a:t>			</a:t>
            </a:r>
            <a:r>
              <a:rPr lang="da-DK" sz="2400" b="1" dirty="0">
                <a:solidFill>
                  <a:srgbClr val="0070C0"/>
                </a:solidFill>
              </a:rPr>
              <a:t>På valg er;</a:t>
            </a:r>
            <a:r>
              <a:rPr lang="da-DK" b="1" dirty="0"/>
              <a:t>	</a:t>
            </a:r>
          </a:p>
          <a:p>
            <a:r>
              <a:rPr lang="da-DK" b="1" dirty="0"/>
              <a:t>	Knud Erich Thonke (modtager genvalg)</a:t>
            </a:r>
          </a:p>
          <a:p>
            <a:r>
              <a:rPr lang="da-DK" b="1" dirty="0"/>
              <a:t>	Henrik Karlshøj Madsen (modtager genvalg)</a:t>
            </a:r>
          </a:p>
          <a:p>
            <a:r>
              <a:rPr lang="da-DK" b="1" dirty="0"/>
              <a:t>	Charlotte Riegels Hjorth (modtager genvalg)</a:t>
            </a:r>
          </a:p>
          <a:p>
            <a:r>
              <a:rPr lang="da-DK" b="1" dirty="0"/>
              <a:t>	Mikael Bentzen (modtager genvalg)</a:t>
            </a:r>
          </a:p>
          <a:p>
            <a:r>
              <a:rPr lang="da-DK" b="1" dirty="0"/>
              <a:t>	Karsten Ardahl Larsen (modtager genvalg)</a:t>
            </a:r>
          </a:p>
          <a:p>
            <a:r>
              <a:rPr lang="da-DK" b="1" dirty="0"/>
              <a:t>	Suppleant Peter Kiær (modtager genvalg)</a:t>
            </a:r>
          </a:p>
          <a:p>
            <a:r>
              <a:rPr lang="da-DK" b="1" dirty="0"/>
              <a:t>•	Valg af revisorer og suppleant:</a:t>
            </a:r>
          </a:p>
          <a:p>
            <a:r>
              <a:rPr lang="da-DK" sz="2400" b="1" dirty="0"/>
              <a:t>			</a:t>
            </a:r>
            <a:r>
              <a:rPr lang="da-DK" sz="2400" b="1" dirty="0">
                <a:solidFill>
                  <a:srgbClr val="0070C0"/>
                </a:solidFill>
              </a:rPr>
              <a:t>På valg er;</a:t>
            </a:r>
            <a:r>
              <a:rPr lang="da-DK" b="1" dirty="0"/>
              <a:t>	</a:t>
            </a:r>
          </a:p>
          <a:p>
            <a:r>
              <a:rPr lang="da-DK" b="1" dirty="0"/>
              <a:t>	Jørgen Mortensen (modtager genvalg)</a:t>
            </a:r>
          </a:p>
          <a:p>
            <a:r>
              <a:rPr lang="da-DK" b="1" dirty="0"/>
              <a:t>	Torben Jensen (modtager genvalg)</a:t>
            </a:r>
          </a:p>
          <a:p>
            <a:r>
              <a:rPr lang="da-DK" b="1" dirty="0"/>
              <a:t>	Suppleant Lars Andersen (modtager genvalg)</a:t>
            </a:r>
          </a:p>
          <a:p>
            <a:r>
              <a:rPr lang="da-DK" b="1" dirty="0"/>
              <a:t>•	Eventuelt og debat.</a:t>
            </a:r>
          </a:p>
        </p:txBody>
      </p:sp>
    </p:spTree>
    <p:extLst>
      <p:ext uri="{BB962C8B-B14F-4D97-AF65-F5344CB8AC3E}">
        <p14:creationId xmlns:p14="http://schemas.microsoft.com/office/powerpoint/2010/main" val="1339779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1859340"/>
            <a:ext cx="12192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u="sng" dirty="0">
                <a:solidFill>
                  <a:srgbClr val="0070C0"/>
                </a:solidFill>
              </a:rPr>
              <a:t>Det er Frustrerende!</a:t>
            </a:r>
          </a:p>
          <a:p>
            <a:pPr algn="ctr"/>
            <a:endParaRPr lang="da-DK" sz="4400" b="1" u="sng" dirty="0">
              <a:solidFill>
                <a:srgbClr val="0070C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sz="2800" dirty="0"/>
              <a:t>At alle erkender at klimaet ændre sig.</a:t>
            </a:r>
          </a:p>
          <a:p>
            <a:pPr algn="ctr"/>
            <a:r>
              <a:rPr lang="da-DK" sz="2800" dirty="0"/>
              <a:t>• At forskerne kan beregne konsekvenserne af klimaets udvikling.</a:t>
            </a:r>
          </a:p>
          <a:p>
            <a:pPr algn="ctr"/>
            <a:r>
              <a:rPr lang="da-DK" sz="2800" dirty="0"/>
              <a:t>• At der efter 2007 er udbetalt et tocifret milliarder i erstatning.</a:t>
            </a:r>
          </a:p>
          <a:p>
            <a:pPr algn="ctr"/>
            <a:r>
              <a:rPr lang="da-DK" sz="2800" dirty="0"/>
              <a:t>• At der sker en tiltagende drukning og forsumpning af vandløbs oplande.</a:t>
            </a:r>
          </a:p>
          <a:p>
            <a:pPr algn="ctr"/>
            <a:r>
              <a:rPr lang="da-DK" sz="2800" b="1" dirty="0">
                <a:solidFill>
                  <a:srgbClr val="0070C0"/>
                </a:solidFill>
              </a:rPr>
              <a:t>Og</a:t>
            </a:r>
          </a:p>
          <a:p>
            <a:pPr algn="ctr"/>
            <a:r>
              <a:rPr lang="da-DK" sz="2800" b="1" u="sng" dirty="0">
                <a:solidFill>
                  <a:srgbClr val="00B0F0"/>
                </a:solidFill>
              </a:rPr>
              <a:t>Landspolitikerne ikke iværksætter opjustering af vore vandløbs vandafledningsevne ved lov</a:t>
            </a:r>
            <a:r>
              <a:rPr lang="da-DK" b="1" u="sng" dirty="0">
                <a:solidFill>
                  <a:srgbClr val="00B0F0"/>
                </a:solidFill>
              </a:rPr>
              <a:t>.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316" y="0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55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25287" y="968829"/>
            <a:ext cx="1071154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dirty="0"/>
              <a:t>Lad os håbe at politikerne i 2016 fatter,</a:t>
            </a:r>
          </a:p>
          <a:p>
            <a:pPr algn="ctr"/>
            <a:endParaRPr lang="da-DK" sz="4400" dirty="0"/>
          </a:p>
          <a:p>
            <a:pPr algn="ctr"/>
            <a:r>
              <a:rPr lang="da-DK" sz="4400" dirty="0"/>
              <a:t> </a:t>
            </a:r>
            <a:r>
              <a:rPr lang="da-DK" sz="4400" b="1" u="sng" dirty="0">
                <a:solidFill>
                  <a:srgbClr val="0070C0"/>
                </a:solidFill>
              </a:rPr>
              <a:t>At mere vand/nedbør kræver større vandløb til at lede vandet ud i havet.</a:t>
            </a:r>
          </a:p>
          <a:p>
            <a:pPr algn="ctr"/>
            <a:r>
              <a:rPr lang="da-DK" sz="4400" dirty="0"/>
              <a:t>Det kan sagtens lade sig gøre, samtidigt med at fastholde vandløbenes i en</a:t>
            </a:r>
          </a:p>
          <a:p>
            <a:pPr algn="ctr"/>
            <a:r>
              <a:rPr lang="da-DK" sz="4400" dirty="0"/>
              <a:t> </a:t>
            </a:r>
            <a:r>
              <a:rPr lang="da-DK" sz="4400" b="1" u="sng" dirty="0">
                <a:solidFill>
                  <a:srgbClr val="0070C0"/>
                </a:solidFill>
              </a:rPr>
              <a:t>”god miljømæssig tilstand”.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664" y="6371559"/>
            <a:ext cx="879335" cy="4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60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224852"/>
            <a:ext cx="4827082" cy="6423636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311" y="224852"/>
            <a:ext cx="6570689" cy="322288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311" y="3666594"/>
            <a:ext cx="6570690" cy="319140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860" y="4392118"/>
            <a:ext cx="3241250" cy="151400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08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64" y="1"/>
            <a:ext cx="8387072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55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-795338"/>
            <a:ext cx="12087225" cy="8448675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204" y="2067783"/>
            <a:ext cx="1060796" cy="58526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816" y="2051599"/>
            <a:ext cx="106079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49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66" y="0"/>
            <a:ext cx="10547934" cy="6688155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204" y="6272733"/>
            <a:ext cx="106079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87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77" y="1215154"/>
            <a:ext cx="11096331" cy="412752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5986318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1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0800000" flipV="1">
            <a:off x="982576" y="-289559"/>
            <a:ext cx="10992853" cy="7283918"/>
          </a:xfrm>
        </p:spPr>
        <p:txBody>
          <a:bodyPr>
            <a:normAutofit fontScale="90000"/>
          </a:bodyPr>
          <a:lstStyle/>
          <a:p>
            <a:pPr algn="ctr"/>
            <a:r>
              <a:rPr lang="da-DK" sz="5400" b="1" u="sng" dirty="0">
                <a:solidFill>
                  <a:srgbClr val="0070C0"/>
                </a:solidFill>
              </a:rPr>
              <a:t>Det politiske klima for vore vandløb</a:t>
            </a:r>
            <a:br>
              <a:rPr lang="da-DK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sz="3600" dirty="0">
                <a:solidFill>
                  <a:srgbClr val="0070C0"/>
                </a:solidFill>
              </a:rPr>
              <a:t>vedtagelse af 2. generation vandplaner medio 2016</a:t>
            </a:r>
            <a:br>
              <a:rPr lang="da-DK" sz="3600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dirty="0">
                <a:solidFill>
                  <a:srgbClr val="0070C0"/>
                </a:solidFill>
              </a:rPr>
              <a:t>												</a:t>
            </a:r>
            <a:r>
              <a:rPr lang="da-DK" sz="3600" b="1" u="sng" dirty="0">
                <a:solidFill>
                  <a:srgbClr val="0070C0"/>
                </a:solidFill>
              </a:rPr>
              <a:t>”16 punkts planen ”</a:t>
            </a:r>
            <a:br>
              <a:rPr lang="da-DK" sz="3600" b="1" u="sng" dirty="0">
                <a:solidFill>
                  <a:srgbClr val="0070C0"/>
                </a:solidFill>
              </a:rPr>
            </a:br>
            <a:br>
              <a:rPr lang="da-DK" sz="3600" b="1" dirty="0">
                <a:solidFill>
                  <a:srgbClr val="0070C0"/>
                </a:solidFill>
              </a:rPr>
            </a:br>
            <a:r>
              <a:rPr lang="da-DK" sz="3600" b="1" u="sng" dirty="0"/>
              <a:t>= revurdering af klassificering af vandløb (vandråd)</a:t>
            </a:r>
            <a:br>
              <a:rPr lang="da-DK" sz="3600" b="1" u="sng" dirty="0">
                <a:solidFill>
                  <a:srgbClr val="0070C0"/>
                </a:solidFill>
              </a:rPr>
            </a:br>
            <a:r>
              <a:rPr lang="da-DK" sz="3600" b="1" dirty="0">
                <a:solidFill>
                  <a:srgbClr val="0070C0"/>
                </a:solidFill>
              </a:rPr>
              <a:t>= udbygget net at målestationer</a:t>
            </a:r>
            <a:br>
              <a:rPr lang="da-DK" sz="3600" b="1" dirty="0">
                <a:solidFill>
                  <a:srgbClr val="0070C0"/>
                </a:solidFill>
              </a:rPr>
            </a:br>
            <a:r>
              <a:rPr lang="da-DK" sz="3600" b="1" dirty="0">
                <a:solidFill>
                  <a:srgbClr val="0070C0"/>
                </a:solidFill>
              </a:rPr>
              <a:t>= Målrettet regulering</a:t>
            </a:r>
            <a:br>
              <a:rPr lang="da-DK" sz="3600" b="1" dirty="0">
                <a:solidFill>
                  <a:srgbClr val="0070C0"/>
                </a:solidFill>
              </a:rPr>
            </a:br>
            <a:br>
              <a:rPr lang="da-DK" sz="2700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sz="2800" b="1" u="sng" dirty="0">
                <a:solidFill>
                  <a:srgbClr val="0070C0"/>
                </a:solidFill>
              </a:rPr>
              <a:t>”Beslutningsforslag  B 145 om bedre mulighed for vandløbsvedligeholdelse”</a:t>
            </a:r>
            <a:br>
              <a:rPr lang="da-DK" sz="2800" dirty="0">
                <a:solidFill>
                  <a:srgbClr val="0070C0"/>
                </a:solidFill>
              </a:rPr>
            </a:br>
            <a:r>
              <a:rPr lang="da-DK" sz="2800" dirty="0">
                <a:solidFill>
                  <a:srgbClr val="0070C0"/>
                </a:solidFill>
              </a:rPr>
              <a:t>ændret/opdateret vandløbslov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640" y="6376524"/>
            <a:ext cx="870360" cy="4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4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2" y="0"/>
            <a:ext cx="9223969" cy="68580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833" y="6449118"/>
            <a:ext cx="733167" cy="4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24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03" y="1317307"/>
            <a:ext cx="7853310" cy="4092893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5900616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45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0800000" flipV="1">
            <a:off x="982576" y="-289559"/>
            <a:ext cx="10992853" cy="7283918"/>
          </a:xfrm>
        </p:spPr>
        <p:txBody>
          <a:bodyPr>
            <a:normAutofit fontScale="90000"/>
          </a:bodyPr>
          <a:lstStyle/>
          <a:p>
            <a:pPr algn="ctr"/>
            <a:r>
              <a:rPr lang="da-DK" sz="5400" b="1" u="sng" dirty="0">
                <a:solidFill>
                  <a:srgbClr val="0070C0"/>
                </a:solidFill>
              </a:rPr>
              <a:t>Det politiske klima for vore vandløb</a:t>
            </a:r>
            <a:br>
              <a:rPr lang="da-DK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sz="3600" dirty="0">
                <a:solidFill>
                  <a:srgbClr val="0070C0"/>
                </a:solidFill>
              </a:rPr>
              <a:t>vedtagelse af 2. generation vandplaner medio 2016</a:t>
            </a:r>
            <a:br>
              <a:rPr lang="da-DK" sz="3600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dirty="0">
                <a:solidFill>
                  <a:srgbClr val="0070C0"/>
                </a:solidFill>
              </a:rPr>
              <a:t>												</a:t>
            </a:r>
            <a:r>
              <a:rPr lang="da-DK" sz="3600" b="1" u="sng" dirty="0">
                <a:solidFill>
                  <a:srgbClr val="0070C0"/>
                </a:solidFill>
              </a:rPr>
              <a:t>”16 punkts planen ”</a:t>
            </a:r>
            <a:br>
              <a:rPr lang="da-DK" sz="3600" b="1" u="sng" dirty="0">
                <a:solidFill>
                  <a:srgbClr val="0070C0"/>
                </a:solidFill>
              </a:rPr>
            </a:br>
            <a:br>
              <a:rPr lang="da-DK" sz="3600" b="1" dirty="0">
                <a:solidFill>
                  <a:srgbClr val="0070C0"/>
                </a:solidFill>
              </a:rPr>
            </a:br>
            <a:r>
              <a:rPr lang="da-DK" sz="3600" b="1" dirty="0">
                <a:solidFill>
                  <a:srgbClr val="0070C0"/>
                </a:solidFill>
              </a:rPr>
              <a:t>= revurdering af klassificering af vandløb (vandråd)</a:t>
            </a:r>
            <a:br>
              <a:rPr lang="da-DK" sz="3600" b="1" u="sng" dirty="0">
                <a:solidFill>
                  <a:srgbClr val="0070C0"/>
                </a:solidFill>
              </a:rPr>
            </a:br>
            <a:r>
              <a:rPr lang="da-DK" sz="3600" b="1" u="sng" dirty="0"/>
              <a:t>= udbygget net at målestationer</a:t>
            </a:r>
            <a:br>
              <a:rPr lang="da-DK" sz="3600" b="1" dirty="0">
                <a:solidFill>
                  <a:srgbClr val="0070C0"/>
                </a:solidFill>
              </a:rPr>
            </a:br>
            <a:r>
              <a:rPr lang="da-DK" sz="3600" b="1" dirty="0">
                <a:solidFill>
                  <a:srgbClr val="0070C0"/>
                </a:solidFill>
              </a:rPr>
              <a:t>= Målrettet regulering</a:t>
            </a:r>
            <a:br>
              <a:rPr lang="da-DK" sz="3600" b="1" dirty="0">
                <a:solidFill>
                  <a:srgbClr val="0070C0"/>
                </a:solidFill>
              </a:rPr>
            </a:br>
            <a:br>
              <a:rPr lang="da-DK" sz="2700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sz="2800" b="1" u="sng" dirty="0">
                <a:solidFill>
                  <a:srgbClr val="0070C0"/>
                </a:solidFill>
              </a:rPr>
              <a:t>”Beslutningsforslag  B 145 om bedre mulighed for vandløbsvedligeholdelse”</a:t>
            </a:r>
            <a:br>
              <a:rPr lang="da-DK" sz="2800" dirty="0">
                <a:solidFill>
                  <a:srgbClr val="0070C0"/>
                </a:solidFill>
              </a:rPr>
            </a:br>
            <a:r>
              <a:rPr lang="da-DK" sz="2800" dirty="0">
                <a:solidFill>
                  <a:srgbClr val="0070C0"/>
                </a:solidFill>
              </a:rPr>
              <a:t>ændret/opdateret vandløbslov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640" y="6376524"/>
            <a:ext cx="870360" cy="4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04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10" y="-749508"/>
            <a:ext cx="8109284" cy="7663655"/>
          </a:xfrm>
          <a:prstGeom prst="rect">
            <a:avLst/>
          </a:prstGeom>
        </p:spPr>
      </p:pic>
      <p:sp>
        <p:nvSpPr>
          <p:cNvPr id="3" name="Højrepil 2"/>
          <p:cNvSpPr/>
          <p:nvPr/>
        </p:nvSpPr>
        <p:spPr>
          <a:xfrm>
            <a:off x="8686800" y="2164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9821395" y="1355540"/>
            <a:ext cx="786623" cy="54189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10" y="-975588"/>
            <a:ext cx="8109284" cy="766365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327" y="6065451"/>
            <a:ext cx="1432684" cy="79254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019" y="1355540"/>
            <a:ext cx="424673" cy="22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53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0800000" flipV="1">
            <a:off x="982576" y="-289559"/>
            <a:ext cx="10992853" cy="7283918"/>
          </a:xfrm>
        </p:spPr>
        <p:txBody>
          <a:bodyPr>
            <a:normAutofit fontScale="90000"/>
          </a:bodyPr>
          <a:lstStyle/>
          <a:p>
            <a:pPr algn="ctr"/>
            <a:r>
              <a:rPr lang="da-DK" sz="5400" b="1" u="sng" dirty="0">
                <a:solidFill>
                  <a:srgbClr val="0070C0"/>
                </a:solidFill>
              </a:rPr>
              <a:t>Det politiske klima for vore vandløb</a:t>
            </a:r>
            <a:br>
              <a:rPr lang="da-DK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sz="3600" dirty="0">
                <a:solidFill>
                  <a:srgbClr val="0070C0"/>
                </a:solidFill>
              </a:rPr>
              <a:t>vedtagelse af 2. generation vandplaner medio 2016</a:t>
            </a:r>
            <a:br>
              <a:rPr lang="da-DK" sz="3600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dirty="0">
                <a:solidFill>
                  <a:srgbClr val="0070C0"/>
                </a:solidFill>
              </a:rPr>
              <a:t>												</a:t>
            </a:r>
            <a:r>
              <a:rPr lang="da-DK" sz="3600" b="1" u="sng" dirty="0">
                <a:solidFill>
                  <a:srgbClr val="0070C0"/>
                </a:solidFill>
              </a:rPr>
              <a:t>”16 punkts planen ”</a:t>
            </a:r>
            <a:br>
              <a:rPr lang="da-DK" sz="3600" b="1" u="sng" dirty="0">
                <a:solidFill>
                  <a:srgbClr val="0070C0"/>
                </a:solidFill>
              </a:rPr>
            </a:br>
            <a:br>
              <a:rPr lang="da-DK" sz="3600" b="1" dirty="0">
                <a:solidFill>
                  <a:srgbClr val="0070C0"/>
                </a:solidFill>
              </a:rPr>
            </a:br>
            <a:r>
              <a:rPr lang="da-DK" sz="3600" b="1" dirty="0">
                <a:solidFill>
                  <a:srgbClr val="0070C0"/>
                </a:solidFill>
              </a:rPr>
              <a:t>= revurdering af klassificering af vandløb (vandråd)</a:t>
            </a:r>
            <a:br>
              <a:rPr lang="da-DK" sz="3600" b="1" u="sng" dirty="0">
                <a:solidFill>
                  <a:srgbClr val="0070C0"/>
                </a:solidFill>
              </a:rPr>
            </a:br>
            <a:r>
              <a:rPr lang="da-DK" sz="3600" b="1" dirty="0">
                <a:solidFill>
                  <a:srgbClr val="0070C0"/>
                </a:solidFill>
              </a:rPr>
              <a:t>= udbygget net at målestationer</a:t>
            </a:r>
            <a:br>
              <a:rPr lang="da-DK" sz="3600" b="1" dirty="0">
                <a:solidFill>
                  <a:srgbClr val="0070C0"/>
                </a:solidFill>
              </a:rPr>
            </a:br>
            <a:r>
              <a:rPr lang="da-DK" sz="3600" b="1" u="sng" dirty="0"/>
              <a:t>= Målrettet regulering</a:t>
            </a:r>
            <a:br>
              <a:rPr lang="da-DK" sz="3600" b="1" dirty="0">
                <a:solidFill>
                  <a:srgbClr val="0070C0"/>
                </a:solidFill>
              </a:rPr>
            </a:br>
            <a:br>
              <a:rPr lang="da-DK" sz="2700" dirty="0">
                <a:solidFill>
                  <a:srgbClr val="0070C0"/>
                </a:solidFill>
              </a:rPr>
            </a:br>
            <a:br>
              <a:rPr lang="da-DK" dirty="0">
                <a:solidFill>
                  <a:srgbClr val="0070C0"/>
                </a:solidFill>
              </a:rPr>
            </a:br>
            <a:r>
              <a:rPr lang="da-DK" sz="2800" b="1" u="sng" dirty="0">
                <a:solidFill>
                  <a:srgbClr val="0070C0"/>
                </a:solidFill>
              </a:rPr>
              <a:t>”Beslutningsforslag  B 145 om bedre mulighed for vandløbsvedligeholdelse”</a:t>
            </a:r>
            <a:br>
              <a:rPr lang="da-DK" sz="2800" dirty="0">
                <a:solidFill>
                  <a:srgbClr val="0070C0"/>
                </a:solidFill>
              </a:rPr>
            </a:br>
            <a:r>
              <a:rPr lang="da-DK" sz="2800" dirty="0">
                <a:solidFill>
                  <a:srgbClr val="0070C0"/>
                </a:solidFill>
              </a:rPr>
              <a:t>ændret/opdateret vandløbslov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640" y="6376524"/>
            <a:ext cx="870360" cy="4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31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7" y="352926"/>
            <a:ext cx="7489395" cy="56170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604" y="3673643"/>
            <a:ext cx="3576872" cy="308008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134" y="57607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3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44" y="67323"/>
            <a:ext cx="6851483" cy="6867306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6" y="1371600"/>
            <a:ext cx="12385214" cy="447975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551"/>
            <a:ext cx="12385214" cy="447975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214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1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448" y="0"/>
            <a:ext cx="10377872" cy="693018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37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735" y="56147"/>
            <a:ext cx="6119041" cy="680185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2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59" y="0"/>
            <a:ext cx="10902377" cy="690125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283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04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0" y="-482878"/>
            <a:ext cx="10319656" cy="773974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8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720" y="6288085"/>
            <a:ext cx="1138280" cy="4714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112108" y="1869989"/>
            <a:ext cx="98442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dirty="0"/>
              <a:t>Arbejdet 2015</a:t>
            </a:r>
          </a:p>
          <a:p>
            <a:pPr algn="ctr"/>
            <a:r>
              <a:rPr lang="da-DK" sz="2800" u="sng" dirty="0">
                <a:solidFill>
                  <a:srgbClr val="0070C0"/>
                </a:solidFill>
              </a:rPr>
              <a:t>Positivt samarbejde med alle fire kommuner vedr.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rgbClr val="0070C0"/>
                </a:solidFill>
              </a:rPr>
              <a:t>Genopretning ifølge regulativer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rgbClr val="0070C0"/>
                </a:solidFill>
              </a:rPr>
              <a:t>Etablering af sandfang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rgbClr val="0070C0"/>
                </a:solidFill>
              </a:rPr>
              <a:t>Opfølgning på grødeskæring m.m.</a:t>
            </a:r>
          </a:p>
          <a:p>
            <a:pPr algn="ctr"/>
            <a:r>
              <a:rPr lang="da-DK" sz="2800" u="sng" dirty="0">
                <a:solidFill>
                  <a:srgbClr val="0070C0"/>
                </a:solidFill>
              </a:rPr>
              <a:t>Tilsagn om oprensning af Torpe Kanal samt gennemførelse af  opmålinger 2016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da-DK" sz="2800" u="sng" dirty="0">
              <a:solidFill>
                <a:srgbClr val="0070C0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b="1" u="sng" dirty="0">
                <a:solidFill>
                  <a:srgbClr val="0070C0"/>
                </a:solidFill>
              </a:rPr>
              <a:t>Årsberetning for Øvre Suså Vandløbslaug 2015</a:t>
            </a:r>
            <a:br>
              <a:rPr lang="da-DK" b="1" u="sng" dirty="0">
                <a:solidFill>
                  <a:srgbClr val="0070C0"/>
                </a:solidFill>
              </a:rPr>
            </a:br>
            <a:r>
              <a:rPr lang="da-DK" b="1" u="sng" dirty="0">
                <a:solidFill>
                  <a:srgbClr val="0070C0"/>
                </a:solidFill>
              </a:rPr>
              <a:t>samt mål for 2016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6573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-59726"/>
            <a:ext cx="4567739" cy="698014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16" y="6170780"/>
            <a:ext cx="1432684" cy="6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1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6" y="482217"/>
            <a:ext cx="12036885" cy="588048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874" y="6285470"/>
            <a:ext cx="1034957" cy="57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23"/>
            <a:ext cx="12216840" cy="654781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536" y="6260385"/>
            <a:ext cx="1080304" cy="5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108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32" y="0"/>
            <a:ext cx="11973568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09" y="6318422"/>
            <a:ext cx="975390" cy="5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87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53" y="-1959"/>
            <a:ext cx="9146612" cy="685995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555" y="6243804"/>
            <a:ext cx="975445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0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513347" y="899411"/>
            <a:ext cx="1123894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5400" b="1" u="sng" dirty="0">
                <a:solidFill>
                  <a:srgbClr val="0070C0"/>
                </a:solidFill>
              </a:rPr>
              <a:t>Behovet er klart</a:t>
            </a:r>
          </a:p>
          <a:p>
            <a:pPr algn="ctr"/>
            <a:endParaRPr lang="da-DK" sz="2800" b="1" u="sng" dirty="0">
              <a:solidFill>
                <a:srgbClr val="0070C0"/>
              </a:solidFill>
            </a:endParaRPr>
          </a:p>
          <a:p>
            <a:pPr algn="ctr"/>
            <a:r>
              <a:rPr lang="da-DK" sz="3200" b="1" u="sng" dirty="0"/>
              <a:t>Vi bør alle samarbejde, på alle planer, for at få skabt </a:t>
            </a:r>
          </a:p>
          <a:p>
            <a:pPr algn="ctr"/>
            <a:r>
              <a:rPr lang="da-DK" sz="3200" b="1" u="sng" dirty="0"/>
              <a:t>forståelse for at der er et behov for nye Love og </a:t>
            </a:r>
          </a:p>
          <a:p>
            <a:pPr algn="ctr"/>
            <a:r>
              <a:rPr lang="da-DK" sz="3200" b="1" u="sng" dirty="0"/>
              <a:t>bekendtgørelser/vejledninger der bygger på ny/nyeste viden.</a:t>
            </a:r>
          </a:p>
          <a:p>
            <a:pPr algn="ctr"/>
            <a:endParaRPr lang="da-DK" sz="5400" dirty="0"/>
          </a:p>
          <a:p>
            <a:pPr algn="ctr"/>
            <a:r>
              <a:rPr lang="da-DK" sz="5400" dirty="0"/>
              <a:t>vandløbsregulativerne bør opgraderes til nu- og fremtidig vandafledningskapacitet.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788" y="6326659"/>
            <a:ext cx="960501" cy="5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37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0800000" flipV="1">
            <a:off x="0" y="385011"/>
            <a:ext cx="12192000" cy="6472989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u="sng" dirty="0">
                <a:solidFill>
                  <a:srgbClr val="00B0F0"/>
                </a:solidFill>
              </a:rPr>
              <a:t>Ålaugets opgaver i 2016 og fremover er: </a:t>
            </a:r>
            <a:br>
              <a:rPr lang="da-DK" b="1" u="sng" dirty="0">
                <a:solidFill>
                  <a:srgbClr val="00B0F0"/>
                </a:solidFill>
              </a:rPr>
            </a:br>
            <a:br>
              <a:rPr lang="da-DK" b="1" u="sng" dirty="0">
                <a:solidFill>
                  <a:srgbClr val="00B0F0"/>
                </a:solidFill>
              </a:rPr>
            </a:br>
            <a:r>
              <a:rPr lang="da-DK" b="1" u="sng" dirty="0">
                <a:solidFill>
                  <a:srgbClr val="00B0F0"/>
                </a:solidFill>
              </a:rPr>
              <a:t> </a:t>
            </a:r>
            <a:r>
              <a:rPr lang="da-DK" sz="3200" b="1" u="sng" dirty="0">
                <a:solidFill>
                  <a:srgbClr val="00B0F0"/>
                </a:solidFill>
              </a:rPr>
              <a:t>Udbygge samarbejdet  med kommuner og vandløbsmedarbejdere, </a:t>
            </a:r>
            <a:br>
              <a:rPr lang="da-DK" sz="3200" b="1" u="sng" dirty="0">
                <a:solidFill>
                  <a:srgbClr val="00B0F0"/>
                </a:solidFill>
              </a:rPr>
            </a:br>
            <a:r>
              <a:rPr lang="da-DK" sz="3200" b="1" u="sng" dirty="0">
                <a:solidFill>
                  <a:srgbClr val="00B0F0"/>
                </a:solidFill>
              </a:rPr>
              <a:t>Om drift og vedligeholdelse ifølge vandløbsregulativerne.</a:t>
            </a:r>
            <a:br>
              <a:rPr lang="da-DK" sz="3200" b="1" u="sng" dirty="0">
                <a:solidFill>
                  <a:srgbClr val="00B0F0"/>
                </a:solidFill>
              </a:rPr>
            </a:br>
            <a:r>
              <a:rPr lang="da-DK" sz="3200" b="1" u="sng" dirty="0">
                <a:solidFill>
                  <a:srgbClr val="00B0F0"/>
                </a:solidFill>
              </a:rPr>
              <a:t>Skabe forståelse mellem de 4 kommuner og naturstyrelsen om etablering af dataopsamling og tolkning af Susåens belastning af Karrebæk Fjord. </a:t>
            </a:r>
            <a:br>
              <a:rPr lang="da-DK" sz="3200" b="1" u="sng" dirty="0">
                <a:solidFill>
                  <a:srgbClr val="00B0F0"/>
                </a:solidFill>
              </a:rPr>
            </a:br>
            <a:r>
              <a:rPr lang="da-DK" sz="3200" b="1" u="sng" dirty="0">
                <a:solidFill>
                  <a:srgbClr val="00B0F0"/>
                </a:solidFill>
              </a:rPr>
              <a:t>Deltage i vandrådsmøder om vandløbsklassificering.</a:t>
            </a:r>
            <a:br>
              <a:rPr lang="da-DK" sz="3200" b="1" u="sng" dirty="0">
                <a:solidFill>
                  <a:srgbClr val="00B0F0"/>
                </a:solidFill>
              </a:rPr>
            </a:br>
            <a:br>
              <a:rPr lang="da-DK" sz="3200" b="1" u="sng" dirty="0">
                <a:solidFill>
                  <a:srgbClr val="00B0F0"/>
                </a:solidFill>
              </a:rPr>
            </a:br>
            <a:r>
              <a:rPr lang="da-DK" sz="3200" b="1" u="sng" dirty="0">
                <a:solidFill>
                  <a:srgbClr val="00B0F0"/>
                </a:solidFill>
              </a:rPr>
              <a:t>Samt deltage i alle møder og fora </a:t>
            </a:r>
            <a:br>
              <a:rPr lang="da-DK" sz="3200" b="1" u="sng" dirty="0">
                <a:solidFill>
                  <a:srgbClr val="00B0F0"/>
                </a:solidFill>
              </a:rPr>
            </a:br>
            <a:r>
              <a:rPr lang="da-DK" sz="3200" b="1" u="sng" dirty="0">
                <a:solidFill>
                  <a:srgbClr val="00B0F0"/>
                </a:solidFill>
              </a:rPr>
              <a:t>hvor der kan skabes en folkelig forståelse for at </a:t>
            </a:r>
            <a:br>
              <a:rPr lang="da-DK" sz="3200" b="1" u="sng" dirty="0">
                <a:solidFill>
                  <a:srgbClr val="00B0F0"/>
                </a:solidFill>
              </a:rPr>
            </a:br>
            <a:br>
              <a:rPr lang="da-DK" b="1" u="sng" dirty="0">
                <a:solidFill>
                  <a:srgbClr val="00B0F0"/>
                </a:solidFill>
              </a:rPr>
            </a:br>
            <a:r>
              <a:rPr lang="da-DK" b="1" u="sng" dirty="0">
                <a:solidFill>
                  <a:srgbClr val="00B0F0"/>
                </a:solidFill>
              </a:rPr>
              <a:t>En generel klimasikring af vore vandløb senest sker i forbindelse med 3. generation vandplaner 2021-2026?</a:t>
            </a:r>
            <a:br>
              <a:rPr lang="da-DK" dirty="0"/>
            </a:br>
            <a:br>
              <a:rPr lang="da-DK" sz="2400" b="1" u="sng" dirty="0"/>
            </a:br>
            <a:br>
              <a:rPr lang="da-DK" sz="2400" b="1" u="sng" dirty="0"/>
            </a:br>
            <a:endParaRPr lang="da-DK" sz="3600" b="1" u="sng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574" y="6310184"/>
            <a:ext cx="990285" cy="547817"/>
          </a:xfrm>
          <a:prstGeom prst="rect">
            <a:avLst/>
          </a:prstGeom>
        </p:spPr>
      </p:pic>
      <p:sp>
        <p:nvSpPr>
          <p:cNvPr id="4" name="5-takket stjerne 3"/>
          <p:cNvSpPr/>
          <p:nvPr/>
        </p:nvSpPr>
        <p:spPr>
          <a:xfrm>
            <a:off x="1660357" y="1796715"/>
            <a:ext cx="224589" cy="1764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03" y="2175303"/>
            <a:ext cx="274344" cy="21337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65" y="1341110"/>
            <a:ext cx="274344" cy="21337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429" y="2958950"/>
            <a:ext cx="274344" cy="21337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20489" y="3493170"/>
            <a:ext cx="797005" cy="6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102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2" y="777240"/>
            <a:ext cx="11303591" cy="560832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880" y="4189427"/>
            <a:ext cx="2261073" cy="212453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19" y="421172"/>
            <a:ext cx="9692640" cy="38658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63" y="6375868"/>
            <a:ext cx="11686905" cy="36576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980" y="15205"/>
            <a:ext cx="143268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70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787" y="-1"/>
            <a:ext cx="9048750" cy="6786563"/>
          </a:xfrm>
          <a:prstGeom prst="rect">
            <a:avLst/>
          </a:prstGeom>
          <a:ln>
            <a:solidFill>
              <a:srgbClr val="3D4842"/>
            </a:solidFill>
          </a:ln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964" y="6198499"/>
            <a:ext cx="1063036" cy="588063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1359462" y="2967334"/>
            <a:ext cx="109970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a-DK" sz="3600" b="1" dirty="0">
              <a:solidFill>
                <a:srgbClr val="0070C0"/>
              </a:solidFill>
            </a:endParaRPr>
          </a:p>
          <a:p>
            <a:pPr algn="ctr"/>
            <a:endParaRPr lang="da-DK" sz="3600" b="1" dirty="0">
              <a:solidFill>
                <a:srgbClr val="0070C0"/>
              </a:solidFill>
            </a:endParaRPr>
          </a:p>
          <a:p>
            <a:pPr algn="ctr"/>
            <a:endParaRPr lang="da-DK" sz="3600" b="1" dirty="0">
              <a:solidFill>
                <a:srgbClr val="0070C0"/>
              </a:solidFill>
            </a:endParaRPr>
          </a:p>
          <a:p>
            <a:pPr algn="ctr"/>
            <a:r>
              <a:rPr lang="da-DK" sz="3600" b="1" dirty="0">
                <a:solidFill>
                  <a:srgbClr val="0070C0"/>
                </a:solidFill>
              </a:rPr>
              <a:t>Kære medlemmer tak for jeres støtte</a:t>
            </a:r>
          </a:p>
          <a:p>
            <a:pPr algn="ctr"/>
            <a:r>
              <a:rPr lang="da-DK" sz="3200" b="1" dirty="0"/>
              <a:t>Hjælp os</a:t>
            </a:r>
          </a:p>
          <a:p>
            <a:pPr algn="ctr"/>
            <a:r>
              <a:rPr lang="da-DK" sz="3200" b="1" dirty="0"/>
              <a:t>Anmeld sager så regulativerne er overholdt</a:t>
            </a:r>
          </a:p>
        </p:txBody>
      </p:sp>
    </p:spTree>
    <p:extLst>
      <p:ext uri="{BB962C8B-B14F-4D97-AF65-F5344CB8AC3E}">
        <p14:creationId xmlns:p14="http://schemas.microsoft.com/office/powerpoint/2010/main" val="6871410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820" y="2159476"/>
            <a:ext cx="9535684" cy="440355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543" y="1386737"/>
            <a:ext cx="8663766" cy="9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0942" y="6327602"/>
            <a:ext cx="95105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953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316" y="6065451"/>
            <a:ext cx="1432684" cy="79254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807028" y="2170837"/>
            <a:ext cx="97862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b="1" dirty="0"/>
              <a:t>Kl. 20.00 til 20.45 :</a:t>
            </a:r>
          </a:p>
          <a:p>
            <a:pPr algn="ctr"/>
            <a:r>
              <a:rPr lang="da-DK" sz="2800" b="1" u="sng" dirty="0">
                <a:solidFill>
                  <a:srgbClr val="0070C0"/>
                </a:solidFill>
              </a:rPr>
              <a:t>Kommunens syn på Suså’ens behov for vandafledning i lyset af klima- og samfundsudvikling.</a:t>
            </a:r>
            <a:r>
              <a:rPr lang="da-DK" sz="2800" b="1" u="sng" dirty="0"/>
              <a:t>	</a:t>
            </a:r>
          </a:p>
          <a:p>
            <a:pPr algn="ctr"/>
            <a:r>
              <a:rPr lang="da-DK" sz="2800" b="1" dirty="0"/>
              <a:t> v/Søren Madsen,      Næstved Kommune.</a:t>
            </a:r>
          </a:p>
          <a:p>
            <a:endParaRPr lang="da-DK" sz="2800" b="1" dirty="0"/>
          </a:p>
          <a:p>
            <a:r>
              <a:rPr lang="da-DK" sz="2800" b="1" dirty="0"/>
              <a:t>Kl. 20.45 til 21.00: </a:t>
            </a:r>
          </a:p>
          <a:p>
            <a:pPr algn="ctr"/>
            <a:r>
              <a:rPr lang="da-DK" sz="2800" b="1" dirty="0"/>
              <a:t>Debat - </a:t>
            </a:r>
            <a:r>
              <a:rPr lang="da-DK" sz="2800" b="1" u="sng" dirty="0">
                <a:solidFill>
                  <a:srgbClr val="0070C0"/>
                </a:solidFill>
              </a:rPr>
              <a:t>medlemmerne har ordet </a:t>
            </a:r>
            <a:r>
              <a:rPr lang="da-DK" sz="2800" b="1" dirty="0"/>
              <a:t>–</a:t>
            </a:r>
          </a:p>
          <a:p>
            <a:pPr algn="ctr"/>
            <a:r>
              <a:rPr lang="da-DK" sz="2800" b="1" dirty="0"/>
              <a:t> afslutning</a:t>
            </a:r>
            <a:r>
              <a:rPr lang="da-DK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4395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27" y="147484"/>
            <a:ext cx="8788028" cy="6591022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0942" y="6327602"/>
            <a:ext cx="95105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2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0485" y="267154"/>
            <a:ext cx="11234057" cy="1325563"/>
          </a:xfrm>
        </p:spPr>
        <p:txBody>
          <a:bodyPr/>
          <a:lstStyle/>
          <a:p>
            <a:r>
              <a:rPr lang="da-DK" b="1" u="sng" dirty="0">
                <a:solidFill>
                  <a:srgbClr val="0070C0"/>
                </a:solidFill>
              </a:rPr>
              <a:t>Bestyrelsens løbende sager: Møder udvalg m.m.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754085"/>
            <a:ext cx="10515600" cy="3422877"/>
          </a:xfrm>
        </p:spPr>
        <p:txBody>
          <a:bodyPr>
            <a:normAutofit/>
          </a:bodyPr>
          <a:lstStyle/>
          <a:p>
            <a:r>
              <a:rPr lang="da-DK" dirty="0"/>
              <a:t>Fællesregulativet taget af bordet</a:t>
            </a:r>
          </a:p>
          <a:p>
            <a:r>
              <a:rPr lang="da-DK" dirty="0"/>
              <a:t>Vandrådsarbejdet forår sommer, vedr. indstilling til 2. gen. Vandplaner</a:t>
            </a:r>
          </a:p>
          <a:p>
            <a:r>
              <a:rPr lang="da-DK" dirty="0"/>
              <a:t>Indkøb af vandstandsloggere af: Sorø-, Faxe-, og Næstvedkommuner</a:t>
            </a:r>
          </a:p>
          <a:p>
            <a:r>
              <a:rPr lang="da-DK" dirty="0"/>
              <a:t>Projektet ”Styr på Susåens vand”- ikke bevilliget! </a:t>
            </a:r>
          </a:p>
          <a:p>
            <a:r>
              <a:rPr lang="da-DK" dirty="0"/>
              <a:t>”Fremtidens Ringsted ådal”</a:t>
            </a:r>
          </a:p>
          <a:p>
            <a:r>
              <a:rPr lang="da-DK" dirty="0"/>
              <a:t>EU-Life projektet- koble Torpe Kanal på Nedre Suså-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347" y="6274497"/>
            <a:ext cx="1054793" cy="58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6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339214"/>
            <a:ext cx="10515600" cy="1533831"/>
          </a:xfrm>
        </p:spPr>
        <p:txBody>
          <a:bodyPr/>
          <a:lstStyle/>
          <a:p>
            <a:pPr algn="ctr"/>
            <a:r>
              <a:rPr lang="da-DK" dirty="0"/>
              <a:t>Mål for 2016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29472" y="2710831"/>
            <a:ext cx="12786610" cy="435769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sz="3100" b="1" dirty="0">
                <a:solidFill>
                  <a:srgbClr val="0070C0"/>
                </a:solidFill>
              </a:rPr>
              <a:t>At deltage i vandrådenes arbejde med klassificering af vandløbene.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3100" b="1" dirty="0">
                <a:solidFill>
                  <a:srgbClr val="0070C0"/>
                </a:solidFill>
              </a:rPr>
              <a:t>At sikre, i samarbejde med kommuner, at regulativerne efterleves.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3100" b="1" dirty="0">
                <a:solidFill>
                  <a:srgbClr val="0070C0"/>
                </a:solidFill>
              </a:rPr>
              <a:t>At indgå i arbejdet med at udbygge og tolke værdier af et fremtidigt målenet for såvel afledning af vand som næringsstoffer.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3100" b="1" dirty="0">
                <a:solidFill>
                  <a:srgbClr val="0070C0"/>
                </a:solidFill>
              </a:rPr>
              <a:t>At følge kommunale- og forsyningsselskabers vandløbsprojekter.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3100" b="1" dirty="0">
                <a:solidFill>
                  <a:srgbClr val="0070C0"/>
                </a:solidFill>
              </a:rPr>
              <a:t>At arbejde for at der skabes en politisk forståelse og handling, for at 3. generation vandplaner klimasikres mod tabsgivende oversvømmelser.</a:t>
            </a:r>
          </a:p>
          <a:p>
            <a:pPr algn="ctr"/>
            <a:endParaRPr lang="da-DK" sz="32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da-DK" sz="2800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949" y="6388567"/>
            <a:ext cx="1140051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7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5167</TotalTime>
  <Words>694</Words>
  <Application>Microsoft Office PowerPoint</Application>
  <PresentationFormat>Widescreen</PresentationFormat>
  <Paragraphs>123</Paragraphs>
  <Slides>60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Office-tema</vt:lpstr>
      <vt:lpstr>    Dagsorden  Øvre Suså Vandløbslaug Generalforsamling 3. marts 2016   </vt:lpstr>
      <vt:lpstr>PowerPoint-præsentation</vt:lpstr>
      <vt:lpstr>PowerPoint-præsentation</vt:lpstr>
      <vt:lpstr>PowerPoint-præsentation</vt:lpstr>
      <vt:lpstr>Årsberetning for Øvre Suså Vandløbslaug 2015 samt mål for 2016 </vt:lpstr>
      <vt:lpstr>PowerPoint-præsentation</vt:lpstr>
      <vt:lpstr>PowerPoint-præsentation</vt:lpstr>
      <vt:lpstr>Bestyrelsens løbende sager: Møder udvalg m.m.</vt:lpstr>
      <vt:lpstr>Mål for 2016</vt:lpstr>
      <vt:lpstr>PowerPoint-præsentation</vt:lpstr>
      <vt:lpstr>PowerPoint-præsentation</vt:lpstr>
      <vt:lpstr>PowerPoint-præsentation</vt:lpstr>
      <vt:lpstr>En generel klimasikring af vore vandløb, dvs. opjustering af vandløbenes vandafledningsevne? det sker ikke i forbindelse med 2. generations vandplanerer,  sker det i forbindelse med 3. generation vandplaner 2021-2026 ?  Men!  Det er ikke nødvendigt ” der er jo klare regler for vandløbene” lodsejerne kan jo bare starte reguleringssager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Det politiske klima for vore vandløb  vedtagelse af 2. generation vandplaner medio 2016              ”16 punkts planen ”  = revurdering af klassificering af vandløb (vandråd) = udbygget net at målestationer = Målrettet regulering   ”Beslutningsforslag  B 145 om bedre mulighed for vandløbsvedligeholdelse” ændret/opdateret vandløbslov</vt:lpstr>
      <vt:lpstr>PowerPoint-præsentation</vt:lpstr>
      <vt:lpstr>PowerPoint-præsentation</vt:lpstr>
      <vt:lpstr>Det politiske klima for vore vandløb  vedtagelse af 2. generation vandplaner medio 2016              ”16 punkts planen ”  = revurdering af klassificering af vandløb (vandråd) = udbygget net at målestationer = Målrettet regulering   ”Beslutningsforslag  B 145 om bedre mulighed for vandløbsvedligeholdelse” ændret/opdateret vandløbslov</vt:lpstr>
      <vt:lpstr>PowerPoint-præsentation</vt:lpstr>
      <vt:lpstr>Det politiske klima for vore vandløb  vedtagelse af 2. generation vandplaner medio 2016              ”16 punkts planen ”  = revurdering af klassificering af vandløb (vandråd) = udbygget net at målestationer = Målrettet regulering   ”Beslutningsforslag  B 145 om bedre mulighed for vandløbsvedligeholdelse” ændret/opdateret vandløbslov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Ålaugets opgaver i 2016 og fremover er:    Udbygge samarbejdet  med kommuner og vandløbsmedarbejdere,  Om drift og vedligeholdelse ifølge vandløbsregulativerne. Skabe forståelse mellem de 4 kommuner og naturstyrelsen om etablering af dataopsamling og tolkning af Susåens belastning af Karrebæk Fjord.  Deltage i vandrådsmøder om vandløbsklassificering.  Samt deltage i alle møder og fora  hvor der kan skabes en folkelig forståelse for at   En generel klimasikring af vore vandløb senest sker i forbindelse med 3. generation vandplaner 2021-2026?   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Kund Thonke</dc:creator>
  <cp:lastModifiedBy>Kund Thonke</cp:lastModifiedBy>
  <cp:revision>146</cp:revision>
  <dcterms:created xsi:type="dcterms:W3CDTF">2016-02-14T13:40:53Z</dcterms:created>
  <dcterms:modified xsi:type="dcterms:W3CDTF">2016-03-04T15:52:12Z</dcterms:modified>
</cp:coreProperties>
</file>